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74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03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06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2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2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4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8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61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16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1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4C5B-2874-452C-B623-B615A7F0905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A7B7-6537-470A-8E41-4670A468B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13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600200" y="15240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                 </a:t>
            </a:r>
            <a:r>
              <a:rPr lang="en-US" sz="3600">
                <a:solidFill>
                  <a:srgbClr val="0000FF"/>
                </a:solidFill>
              </a:rPr>
              <a:t>MÔN : NGỮ VĂN</a:t>
            </a:r>
          </a:p>
        </p:txBody>
      </p:sp>
      <p:pic>
        <p:nvPicPr>
          <p:cNvPr id="2054" name="Picture 31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828800" cy="235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2"/>
          <p:cNvGraphicFramePr>
            <a:graphicFrameLocks noChangeAspect="1"/>
          </p:cNvGraphicFramePr>
          <p:nvPr/>
        </p:nvGraphicFramePr>
        <p:xfrm>
          <a:off x="533400" y="6019800"/>
          <a:ext cx="8001000" cy="609600"/>
        </p:xfrm>
        <a:graphic>
          <a:graphicData uri="http://schemas.openxmlformats.org/presentationml/2006/ole">
            <p:oleObj spid="_x0000_s1041" r:id="rId4" imgW="1356480" imgH="1890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6600" y="2514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37</a:t>
            </a:r>
            <a:endParaRPr lang="en-US" sz="36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1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52764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349576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 DẠ TỨ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8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inhdat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8763000" cy="6324600"/>
          </a:xfrm>
          <a:solidFill>
            <a:srgbClr val="FF0000"/>
          </a:solidFill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0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1.Hai câu đầu: Trăng và thi nhân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457200"/>
            <a:ext cx="5105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Sàng tiền minh nguyệt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quang,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 địa thượng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Đầu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giường ánh trăng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rọi,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Ngỡ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mặt đất phủ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sương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8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9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1143000" y="5486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9144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Sàng tiền minh nguyệt quang,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Nghi thị địa thượng sương.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(Đầu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giường ánh trăng rọi,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Ngỡ mặt đất phủ sương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Hai câu thơ đầu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" y="38862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</a:rPr>
              <a:t>Cảm giác ngỡ ngàng, bất ngờ khi gặp ánh trăng.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29718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2400" b="1" i="1">
                <a:solidFill>
                  <a:srgbClr val="0000CC"/>
                </a:solidFill>
                <a:latin typeface=".VnTime" pitchFamily="34" charset="0"/>
              </a:rPr>
              <a:t>VÎ ®Ñp dÞu ªm, m¬ mµng, </a:t>
            </a:r>
          </a:p>
          <a:p>
            <a:r>
              <a:rPr lang="en-US" sz="2400" b="1" i="1">
                <a:solidFill>
                  <a:srgbClr val="0000CC"/>
                </a:solidFill>
                <a:latin typeface=".VnTime" pitchFamily="34" charset="0"/>
              </a:rPr>
              <a:t> yªn tÜnh, huyÒn ¶o. </a:t>
            </a:r>
            <a:r>
              <a:rPr lang="en-US" sz="2400" b="1" i="1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905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GĂM 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04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32766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2.HAI CÂU CUỐI:</a:t>
            </a:r>
            <a:endParaRPr lang="en-US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VỌNG NGUYỆT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  HOÀI HƯƠNG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14800" y="228600"/>
            <a:ext cx="45720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Cử đầu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vọng</a:t>
            </a:r>
            <a:r>
              <a:rPr lang="en-US" sz="2800" b="1">
                <a:latin typeface="Times New Roman" pitchFamily="18" charset="0"/>
              </a:rPr>
              <a:t> minh nguyệt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Đê đầu tư cố hương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Ngẩng đầu nhìn trăng sáng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Cúi đầu nhớ cố hương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048000" y="30480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657600" y="25146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</a:rPr>
              <a:t> Tình yêu và nỗi nhớ  quê  hương luôn thường trực trong trái tim.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47244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Nhớ quê =&gt; Không ngủ =&gt; Trông trăng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400" y="55626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077494" y="5295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392194" y="5257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57600" y="37338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=&gt; Tình yêu thiên nhiên tha thiết, đắm say.</a:t>
            </a:r>
          </a:p>
        </p:txBody>
      </p:sp>
    </p:spTree>
    <p:extLst>
      <p:ext uri="{BB962C8B-B14F-4D97-AF65-F5344CB8AC3E}">
        <p14:creationId xmlns:p14="http://schemas.microsoft.com/office/powerpoint/2010/main" xmlns="" val="17201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401" grpId="0"/>
      <p:bldP spid="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Hãy chỉ ra các động từ có trong bài thơ? Chủ thể của các động từ đó là ai?</a:t>
            </a:r>
            <a:endParaRPr lang="vi-VN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  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Nghi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</a:rPr>
              <a:t>(thị sương)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9933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Cử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(đầu)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9933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Vọng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(minh nguyệt)</a:t>
            </a: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vi-VN" sz="2400" smtClean="0">
                <a:latin typeface="Times New Roman" pitchFamily="18" charset="0"/>
                <a:sym typeface="Wingdings" pitchFamily="2" charset="2"/>
              </a:rPr>
              <a:t>     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Đê</a:t>
            </a:r>
            <a:r>
              <a:rPr lang="vi-VN" sz="240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(đầu)</a:t>
            </a:r>
            <a:r>
              <a:rPr lang="en-US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solidFill>
                  <a:srgbClr val="9933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Tư</a:t>
            </a:r>
            <a:r>
              <a:rPr lang="vi-VN" sz="240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(cố hương)</a:t>
            </a: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vi-VN" sz="2400" smtClean="0">
              <a:solidFill>
                <a:srgbClr val="0099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1371600" y="2438400"/>
            <a:ext cx="6096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56342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udgement_day_trs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52400"/>
            <a:ext cx="8763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</a:t>
            </a:r>
            <a:r>
              <a:rPr lang="en-US" sz="3600" b="1">
                <a:solidFill>
                  <a:srgbClr val="0066FF"/>
                </a:solidFill>
                <a:latin typeface="Times New Roman" pitchFamily="18" charset="0"/>
              </a:rPr>
              <a:t>Tổng kết: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Times New Roman" pitchFamily="18" charset="0"/>
              </a:rPr>
              <a:t>1. Nghệ thuật: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 -Lời thơ cô đọng hàm súc, từ ngữ giản dị mà tinh luyện.  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	  - Sử dụng phép đối rất chỉnh.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- Sử dụng nhiều động từ được rút gọn chủ ngữ tạo sự liền mạch của cảm xúc và có tính khái quát cao.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</a:t>
            </a:r>
            <a:r>
              <a:rPr lang="en-US" sz="3200" b="1">
                <a:solidFill>
                  <a:srgbClr val="0066FF"/>
                </a:solidFill>
                <a:latin typeface="Times New Roman" pitchFamily="18" charset="0"/>
              </a:rPr>
              <a:t>2. Nội dung: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    Bài thơ thể hiện một cách nhẹ nhàng mà thấm thía tình yêu quê hương tha thiết của một người sống xa nhà trong đêm thanh tĩnh.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  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4340" name="Oval 28"/>
          <p:cNvSpPr>
            <a:spLocks noChangeArrowheads="1"/>
          </p:cNvSpPr>
          <p:nvPr/>
        </p:nvSpPr>
        <p:spPr bwMode="auto">
          <a:xfrm>
            <a:off x="3657600" y="2743200"/>
            <a:ext cx="990600" cy="838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 rot="-2100444">
            <a:off x="4086225" y="847725"/>
            <a:ext cx="2971800" cy="2054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 rot="-8406453">
            <a:off x="4038600" y="3429000"/>
            <a:ext cx="2895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 rot="1678716">
            <a:off x="914400" y="838200"/>
            <a:ext cx="3197225" cy="2132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 rot="-1885345">
            <a:off x="1023938" y="3271838"/>
            <a:ext cx="3082925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1676400" y="1524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Bài tập 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447800" y="1066800"/>
            <a:ext cx="3124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Nhân vật chủ 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thể trữ tình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trong bài thơ 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      là ai?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676400" y="15240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Lí Bạch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4495800" y="990600"/>
            <a:ext cx="2514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     Lí Bạch là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nhà thơ Trung Quốc triều 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Đại nào?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4495800" y="15240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Nhà Đường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1295400" y="3505200"/>
            <a:ext cx="2743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       Biện pháp      nghệ thuật nào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tiêu biểu nhất?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4351" name="Text Box 45"/>
          <p:cNvSpPr txBox="1">
            <a:spLocks noChangeArrowheads="1"/>
          </p:cNvSpPr>
          <p:nvPr/>
        </p:nvSpPr>
        <p:spPr bwMode="auto">
          <a:xfrm>
            <a:off x="1622425" y="3802063"/>
            <a:ext cx="226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1524000" y="3886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Phép đối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4495800" y="3810000"/>
            <a:ext cx="274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Tĩnh dạ tứ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Thuộc thể thơ nào?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648200" y="4191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Cổ thể</a:t>
            </a:r>
          </a:p>
        </p:txBody>
      </p:sp>
    </p:spTree>
    <p:extLst>
      <p:ext uri="{BB962C8B-B14F-4D97-AF65-F5344CB8AC3E}">
        <p14:creationId xmlns:p14="http://schemas.microsoft.com/office/powerpoint/2010/main" xmlns="" val="33704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 animBg="1"/>
      <p:bldP spid="18466" grpId="0" animBg="1"/>
      <p:bldP spid="18467" grpId="0" animBg="1"/>
      <p:bldP spid="18468" grpId="0" animBg="1"/>
      <p:bldP spid="18469" grpId="0"/>
      <p:bldP spid="18471" grpId="0"/>
      <p:bldP spid="18471" grpId="1"/>
      <p:bldP spid="18472" grpId="0"/>
      <p:bldP spid="18473" grpId="0"/>
      <p:bldP spid="18473" grpId="1"/>
      <p:bldP spid="18474" grpId="0"/>
      <p:bldP spid="18476" grpId="0"/>
      <p:bldP spid="18476" grpId="1"/>
      <p:bldP spid="18478" grpId="0"/>
      <p:bldP spid="18479" grpId="0"/>
      <p:bldP spid="18479" grpId="1"/>
      <p:bldP spid="184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inh da t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1295400"/>
            <a:ext cx="3949700" cy="4495800"/>
          </a:xfr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4" t="21153" r="30141" b="12958"/>
          <a:stretch>
            <a:fillRect/>
          </a:stretch>
        </p:blipFill>
        <p:spPr bwMode="auto">
          <a:xfrm>
            <a:off x="107950" y="304800"/>
            <a:ext cx="46291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00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BON NHÀ THO LON NHÁT DOI Đ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UONG RU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543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1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3333FF"/>
              </a:solidFill>
              <a:latin typeface="VNI-Times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itchFamily="18" charset="0"/>
              </a:rPr>
              <a:t>Thử dịch bài thơ “Tĩnh dạ tứ” theo thể lục bát.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VNI-Times" pitchFamily="2" charset="0"/>
              </a:rPr>
              <a:t>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Đầu giường trăng sáng chan hòa,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Trăng lan mặt đất ngỡ là sương đêm.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Ngẩng đầu trăng tỏa êm đềm,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Cúi đầu da diết nhớ miền quê xưa.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  <a:latin typeface="VNI-Times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				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Trước giường ngắm ánh trăng soi,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Ngỡ là mặt đất sương rơi nhẹ nhàng.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Ngẩng đầu thấy ánh trăng vàng,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VNI-Times" pitchFamily="2" charset="0"/>
              </a:rPr>
              <a:t>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Cúi đầu thương nhớ vô vàn cố hương.</a:t>
            </a:r>
          </a:p>
        </p:txBody>
      </p:sp>
    </p:spTree>
    <p:extLst>
      <p:ext uri="{BB962C8B-B14F-4D97-AF65-F5344CB8AC3E}">
        <p14:creationId xmlns:p14="http://schemas.microsoft.com/office/powerpoint/2010/main" xmlns="" val="33352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10" descr="doquyen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8200" y="1828800"/>
            <a:ext cx="7772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Học thuộc bài thơ và nội dung.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2. Soạn bài Hồi hương ngẫu thư: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+ Thể loại, tìm hiểu về tác giả, tác phẩm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743200" y="609600"/>
            <a:ext cx="3581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Hướng dẫn về nhà:</a:t>
            </a:r>
          </a:p>
        </p:txBody>
      </p:sp>
    </p:spTree>
    <p:extLst>
      <p:ext uri="{BB962C8B-B14F-4D97-AF65-F5344CB8AC3E}">
        <p14:creationId xmlns:p14="http://schemas.microsoft.com/office/powerpoint/2010/main" xmlns="" val="6415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NGĂM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61722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Cảm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nghĩ trong đêm thanh 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tĩnh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895600" y="3962400"/>
            <a:ext cx="44958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                     </a:t>
            </a: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LÍ BẠCH 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37:</a:t>
            </a:r>
            <a:endParaRPr lang="en-US" sz="3200" b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895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    </a:t>
            </a:r>
            <a:r>
              <a:rPr lang="en-US" sz="3200" b="1" smtClean="0">
                <a:solidFill>
                  <a:srgbClr val="002060"/>
                </a:solidFill>
              </a:rPr>
              <a:t>( Tĩnh dạ tứ )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9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TRĂNG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HI T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42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6248400"/>
            <a:ext cx="3048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701 - 762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" y="5867400"/>
            <a:ext cx="3048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LÍ BẠCH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04800"/>
            <a:ext cx="4191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.Tác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giả: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191000" y="12192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4114800" y="16002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-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191000" y="12192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- Thuở nhỏ ông hay lên núi Nga Mi ngắm trăng.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267200" y="23622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- 25 tuổi ông đã xa quê mãi, vì vậy mỗi lần thấy trăng ông lại nhớ về quê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</a:rPr>
              <a:t>nhà.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114800" y="609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- Thơ Lí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</a:rPr>
              <a:t>Bạch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ngập tràn ánh trăng.</a:t>
            </a:r>
          </a:p>
        </p:txBody>
      </p:sp>
    </p:spTree>
    <p:extLst>
      <p:ext uri="{BB962C8B-B14F-4D97-AF65-F5344CB8AC3E}">
        <p14:creationId xmlns:p14="http://schemas.microsoft.com/office/powerpoint/2010/main" xmlns="" val="18695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30" grpId="0" animBg="1"/>
      <p:bldP spid="5137" grpId="0"/>
      <p:bldP spid="5138" grpId="0"/>
      <p:bldP spid="5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ANH 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88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O 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56388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Lí Bạch ngắm trăng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43400" y="5638800"/>
            <a:ext cx="4343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Mộ Lí Bạch ở Trung quốc</a:t>
            </a:r>
          </a:p>
        </p:txBody>
      </p:sp>
    </p:spTree>
    <p:extLst>
      <p:ext uri="{BB962C8B-B14F-4D97-AF65-F5344CB8AC3E}">
        <p14:creationId xmlns:p14="http://schemas.microsoft.com/office/powerpoint/2010/main" xmlns="" val="10982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DUONG LEN N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UI TIEN NGA 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5562600"/>
            <a:ext cx="396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Núi Nga Mi nhìn từ xa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419600" y="5562600"/>
            <a:ext cx="419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Mặt trước núi Nga Mi</a:t>
            </a:r>
          </a:p>
        </p:txBody>
      </p:sp>
    </p:spTree>
    <p:extLst>
      <p:ext uri="{BB962C8B-B14F-4D97-AF65-F5344CB8AC3E}">
        <p14:creationId xmlns:p14="http://schemas.microsoft.com/office/powerpoint/2010/main" xmlns="" val="22273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tinhda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6274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F300EB-E0CF-4A9B-BAE7-E3D17D2CB74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6149" name="Picture 7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04852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381000"/>
            <a:ext cx="2438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</a:rPr>
              <a:t>*.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</a:rPr>
              <a:t>Tác phẩm:</a:t>
            </a:r>
          </a:p>
        </p:txBody>
      </p:sp>
      <p:pic>
        <p:nvPicPr>
          <p:cNvPr id="9222" name="Picture 6" descr="chu 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7244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c¶m nghÜ trong ®ªm thanh tÜnh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(TĨNH DẠ TỨ)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53988" y="3173413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Sàng tiền minh nguyệt quang,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3988" y="4191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Nghi thị địa thượng sương.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3988" y="5181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Cử đầu vọng minh nguyệt,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609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Đê đầu tư cố hương.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267200" y="1066800"/>
            <a:ext cx="441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</a:rPr>
              <a:t>DỊCH NGHĨA: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Ánh trăng sáng đầu giường,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Ngỡ là sương trên mặt đất.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Ngẩng đầu ngắm vầng trăng sáng,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Cúi đầu nhớ quê cũ.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191000" y="3733800"/>
            <a:ext cx="4343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CC00"/>
                </a:solidFill>
                <a:latin typeface="Times New Roman" pitchFamily="18" charset="0"/>
              </a:rPr>
              <a:t>DỊCH THƠ: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Times New Roman" pitchFamily="18" charset="0"/>
              </a:rPr>
              <a:t>Đầu gường ánh trăng rọi,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Times New Roman" pitchFamily="18" charset="0"/>
              </a:rPr>
              <a:t>Ngỡ mặt đất phủ sương.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Times New Roman" pitchFamily="18" charset="0"/>
              </a:rPr>
              <a:t>Ngẩng đầu nhìn trăng sáng,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Times New Roman" pitchFamily="18" charset="0"/>
              </a:rPr>
              <a:t>Cúi đầu nhớ cố hương.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086600" y="762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LÍ BẠCH</a:t>
            </a:r>
          </a:p>
        </p:txBody>
      </p:sp>
    </p:spTree>
    <p:extLst>
      <p:ext uri="{BB962C8B-B14F-4D97-AF65-F5344CB8AC3E}">
        <p14:creationId xmlns:p14="http://schemas.microsoft.com/office/powerpoint/2010/main" xmlns="" val="33670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4" grpId="0"/>
      <p:bldP spid="9226" grpId="0"/>
      <p:bldP spid="9227" grpId="0"/>
      <p:bldP spid="9228" grpId="0"/>
      <p:bldP spid="9230" grpId="0"/>
      <p:bldP spid="9231" grpId="0" build="allAtOnce"/>
      <p:bldP spid="92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6" name="AutoShape 6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26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   </a:t>
            </a:r>
            <a:r>
              <a:rPr lang="en-US" smtClean="0">
                <a:solidFill>
                  <a:srgbClr val="99FF66"/>
                </a:solidFill>
                <a:latin typeface="Times New Roman" pitchFamily="18" charset="0"/>
              </a:rPr>
              <a:t>Có người cho rằng trong bài “Tĩnh dạ tứ ” hai câu đầu là thuần túy tả cảnh, hai câu cuối là thuần túy tả tình. Em có tán thành ý kiến đó không? Vì sao?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85800" y="381000"/>
            <a:ext cx="8077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</a:rPr>
              <a:t>CÂU HỎI THẢO LUẬN NHÓM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Thời gian: 2 phút – Thảo luận theo bàn</a:t>
            </a:r>
          </a:p>
        </p:txBody>
      </p:sp>
    </p:spTree>
    <p:extLst>
      <p:ext uri="{BB962C8B-B14F-4D97-AF65-F5344CB8AC3E}">
        <p14:creationId xmlns:p14="http://schemas.microsoft.com/office/powerpoint/2010/main" xmlns="" val="27371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/>
      <p:bldP spid="102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645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Hãy chỉ ra các động từ có trong bài thơ? Chủ thể của các động từ đó là ai?</vt:lpstr>
      <vt:lpstr>Slide 14</vt:lpstr>
      <vt:lpstr> 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TAComputer</cp:lastModifiedBy>
  <cp:revision>16</cp:revision>
  <dcterms:created xsi:type="dcterms:W3CDTF">2013-10-22T09:15:38Z</dcterms:created>
  <dcterms:modified xsi:type="dcterms:W3CDTF">2019-10-15T02:36:49Z</dcterms:modified>
</cp:coreProperties>
</file>